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  <p:sldId id="262" r:id="rId7"/>
    <p:sldId id="264" r:id="rId8"/>
    <p:sldId id="265" r:id="rId9"/>
    <p:sldId id="267" r:id="rId10"/>
    <p:sldId id="272" r:id="rId11"/>
    <p:sldId id="280" r:id="rId12"/>
    <p:sldId id="269" r:id="rId13"/>
    <p:sldId id="270" r:id="rId14"/>
    <p:sldId id="271" r:id="rId15"/>
    <p:sldId id="268" r:id="rId16"/>
    <p:sldId id="266" r:id="rId17"/>
    <p:sldId id="273" r:id="rId18"/>
    <p:sldId id="274" r:id="rId19"/>
    <p:sldId id="275" r:id="rId20"/>
    <p:sldId id="276" r:id="rId21"/>
    <p:sldId id="278" r:id="rId22"/>
    <p:sldId id="279" r:id="rId23"/>
    <p:sldId id="277" r:id="rId24"/>
    <p:sldId id="303" r:id="rId25"/>
    <p:sldId id="284" r:id="rId26"/>
    <p:sldId id="285" r:id="rId27"/>
    <p:sldId id="283" r:id="rId28"/>
    <p:sldId id="304" r:id="rId29"/>
    <p:sldId id="282" r:id="rId30"/>
    <p:sldId id="287" r:id="rId31"/>
    <p:sldId id="291" r:id="rId32"/>
    <p:sldId id="292" r:id="rId33"/>
    <p:sldId id="288" r:id="rId34"/>
    <p:sldId id="293" r:id="rId35"/>
    <p:sldId id="290" r:id="rId36"/>
    <p:sldId id="294" r:id="rId37"/>
    <p:sldId id="295" r:id="rId38"/>
    <p:sldId id="296" r:id="rId39"/>
    <p:sldId id="289" r:id="rId40"/>
    <p:sldId id="297" r:id="rId41"/>
    <p:sldId id="298" r:id="rId42"/>
    <p:sldId id="299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94660"/>
  </p:normalViewPr>
  <p:slideViewPr>
    <p:cSldViewPr>
      <p:cViewPr>
        <p:scale>
          <a:sx n="69" d="100"/>
          <a:sy n="69" d="100"/>
        </p:scale>
        <p:origin x="-9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10-Sep-19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300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10-Sep-19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3037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10-Sep-19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7634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10-Sep-19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5550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10-Sep-19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8472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10-Sep-19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298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10-Sep-19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6335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10-Sep-19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2807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10-Sep-19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835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10-Sep-19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2956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10-Sep-19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2811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A4683-C2E4-4C97-8D5D-7F7B3BAB47AB}" type="datetimeFigureOut">
              <a:rPr lang="en-US" smtClean="0"/>
              <a:pPr/>
              <a:t>10-Sep-19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7845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RS" sz="2400" dirty="0" smtClean="0">
                <a:solidFill>
                  <a:schemeClr val="tx1"/>
                </a:solidFill>
                <a:latin typeface="Calibri" pitchFamily="34" charset="0"/>
              </a:rPr>
              <a:t>Основне струковне студије</a:t>
            </a:r>
            <a:endParaRPr lang="en-US" sz="240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0" indent="0" algn="ctr">
              <a:buNone/>
            </a:pPr>
            <a:r>
              <a:rPr lang="sr-Cyrl-RS" sz="2400" b="1" dirty="0"/>
              <a:t>Б</a:t>
            </a:r>
            <a:r>
              <a:rPr lang="sr-Cyrl-RS" sz="2400" b="1" dirty="0" smtClean="0">
                <a:solidFill>
                  <a:schemeClr val="tx1"/>
                </a:solidFill>
              </a:rPr>
              <a:t>иохемија</a:t>
            </a:r>
          </a:p>
          <a:p>
            <a:pPr marL="0" indent="0" algn="ctr">
              <a:buNone/>
            </a:pPr>
            <a:r>
              <a:rPr lang="sr-Cyrl-RS" sz="2000" dirty="0" smtClean="0">
                <a:solidFill>
                  <a:schemeClr val="tx1"/>
                </a:solidFill>
              </a:rPr>
              <a:t>2. модул, 8. наставна јединица</a:t>
            </a:r>
            <a:endParaRPr lang="sr-Cyrl-RS" sz="2000" dirty="0">
              <a:solidFill>
                <a:schemeClr val="tx1"/>
              </a:solidFill>
            </a:endParaRPr>
          </a:p>
          <a:p>
            <a:endParaRPr lang="sr-Cyrl-RS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sr-Cyrl-RS" sz="4000" b="1" dirty="0" smtClean="0">
                <a:solidFill>
                  <a:srgbClr val="C00000"/>
                </a:solidFill>
              </a:rPr>
              <a:t>Преглед метаболизма хранљивих материја</a:t>
            </a:r>
          </a:p>
          <a:p>
            <a:pPr marL="0" indent="0" algn="ctr">
              <a:buNone/>
            </a:pPr>
            <a:r>
              <a:rPr lang="sr-Cyrl-RS" sz="2800" b="1" dirty="0" smtClean="0">
                <a:solidFill>
                  <a:srgbClr val="C00000"/>
                </a:solidFill>
              </a:rPr>
              <a:t>Хранљиве материје и њихово складиштење. Стање ситости и гладовања. Дневна потрошња енергије, потребе и препоруке у исхрани</a:t>
            </a:r>
            <a:endParaRPr lang="sr-Latn-RS" sz="2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sr-Cyrl-RS" sz="2400" b="1" dirty="0" smtClean="0">
              <a:solidFill>
                <a:srgbClr val="C00000"/>
              </a:solidFill>
            </a:endParaRPr>
          </a:p>
          <a:p>
            <a:endParaRPr lang="en-US" sz="2400" dirty="0"/>
          </a:p>
        </p:txBody>
      </p:sp>
      <p:pic>
        <p:nvPicPr>
          <p:cNvPr id="8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8600"/>
            <a:ext cx="7315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2158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Метаболизам глукозе у стању ситости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8153399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0496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>
                <a:solidFill>
                  <a:schemeClr val="bg1"/>
                </a:solidFill>
              </a:rPr>
              <a:t>Метаболизам у стању ситости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29599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3139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Метаболизам липида у стању ситости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Након апсорпције, триацилглицероли, холестерол  и остале липидне компоненте хране пакују се у ентероцитима у хиломикроне, одлазе у лимфоток, а затим у системску циркулацију путем које одлазе до периферних ткива која их преузимају и користе</a:t>
            </a:r>
          </a:p>
          <a:p>
            <a:r>
              <a:rPr lang="sr-Cyrl-RS" sz="2400" dirty="0" smtClean="0"/>
              <a:t>Осим хиломикрона, у стању ситости формирају се и липопротеини веома мале густине – </a:t>
            </a:r>
            <a:r>
              <a:rPr lang="en-US" sz="2400" dirty="0" smtClean="0"/>
              <a:t>VLDL</a:t>
            </a:r>
            <a:r>
              <a:rPr lang="sr-Cyrl-RS" sz="2400" dirty="0" smtClean="0"/>
              <a:t> који садрже ендогено синтетисане трицилглицероле</a:t>
            </a:r>
          </a:p>
          <a:p>
            <a:r>
              <a:rPr lang="sr-Cyrl-RS" sz="2400" dirty="0" smtClean="0"/>
              <a:t>Преузимање триацилглицерола из липопротеина у стању ситости контролисано је инсулином који активира ензим липопротеинску липазу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11264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Метаболизам липида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Сви липопротеини у циркулацији подлежу променама у погледу садржаја</a:t>
            </a:r>
          </a:p>
          <a:p>
            <a:r>
              <a:rPr lang="sr-Cyrl-RS" sz="2400" dirty="0" smtClean="0"/>
              <a:t>Хиломикрони, након што приме нове аполипопротеине и предају триацилглицероле периферним ткивома постају хиломикрон-ремнант честице које преузима и разграђује јетра</a:t>
            </a:r>
          </a:p>
          <a:p>
            <a:r>
              <a:rPr lang="en-US" sz="2400" dirty="0" smtClean="0"/>
              <a:t>VLDL </a:t>
            </a:r>
            <a:r>
              <a:rPr lang="sr-Cyrl-RS" sz="2400" dirty="0" smtClean="0"/>
              <a:t>липопротеини након изласка из јетре добијају нове аполипопротеине, а смањују садржај триацилглицерола, чиме се у циркулацији претварају у липопротеине мале густине - </a:t>
            </a:r>
            <a:r>
              <a:rPr lang="en-US" sz="2400" dirty="0" smtClean="0"/>
              <a:t>LDL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17758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Метаболизам липида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LDL </a:t>
            </a:r>
            <a:r>
              <a:rPr lang="sr-Cyrl-RS" sz="2400" dirty="0" smtClean="0"/>
              <a:t>липопротеини су богати холестеролом који преносе до периферних ткива која </a:t>
            </a:r>
            <a:r>
              <a:rPr lang="en-US" sz="2400" dirty="0" smtClean="0"/>
              <a:t>LDL </a:t>
            </a:r>
            <a:r>
              <a:rPr lang="sr-Cyrl-RS" sz="2400" dirty="0" smtClean="0"/>
              <a:t>честице преузимају преко специфичних рецептора на ћелијској мембрани</a:t>
            </a:r>
          </a:p>
          <a:p>
            <a:r>
              <a:rPr lang="sr-Cyrl-RS" sz="2400" dirty="0" smtClean="0"/>
              <a:t>Преузимање неизмењених </a:t>
            </a:r>
            <a:r>
              <a:rPr lang="en-US" sz="2400" dirty="0" smtClean="0"/>
              <a:t>LDL</a:t>
            </a:r>
            <a:r>
              <a:rPr lang="sr-Cyrl-RS" sz="2400" dirty="0" smtClean="0"/>
              <a:t>, а самим тим и холестерола од стране ћелија је сатурабилан процес, док је преузимање оксидативно измењених </a:t>
            </a:r>
            <a:r>
              <a:rPr lang="en-US" sz="2400" dirty="0" smtClean="0"/>
              <a:t>LDL </a:t>
            </a:r>
            <a:r>
              <a:rPr lang="sr-Cyrl-RS" sz="2400" dirty="0" smtClean="0"/>
              <a:t>честица од стране макрофага присутних у ендотелу капилара периферних ткива неограничено </a:t>
            </a:r>
          </a:p>
          <a:p>
            <a:r>
              <a:rPr lang="sr-Cyrl-RS" sz="2400" dirty="0" smtClean="0"/>
              <a:t>Макрофагне ћелије препуњене холестеролом из </a:t>
            </a:r>
            <a:r>
              <a:rPr lang="en-US" sz="2400" dirty="0" smtClean="0"/>
              <a:t>LDL </a:t>
            </a:r>
            <a:r>
              <a:rPr lang="sr-Cyrl-RS" sz="2400" dirty="0" smtClean="0"/>
              <a:t>честица постају пенасте ћелије</a:t>
            </a:r>
            <a:r>
              <a:rPr lang="sr-Latn-BA" sz="2400" dirty="0" smtClean="0"/>
              <a:t>. </a:t>
            </a:r>
            <a:r>
              <a:rPr lang="sr-Cyrl-CS" sz="2400" dirty="0"/>
              <a:t>Акумулација oвих пенастих ћелија у субендoтелијалнoм прoстoру крвнoг суда је први знак настанка атерoсклерoтскoг </a:t>
            </a:r>
            <a:r>
              <a:rPr lang="sr-Cyrl-CS" sz="2400" dirty="0" smtClean="0"/>
              <a:t>плака</a:t>
            </a:r>
            <a:endParaRPr lang="sr-Cyrl-R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49050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792162"/>
          </a:xfrm>
        </p:spPr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Метаболизам липопротеина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50120"/>
            <a:ext cx="8001000" cy="5226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0779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Складиштење масти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266961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77044" y="1752600"/>
            <a:ext cx="3600056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6959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Стање гладовања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400" dirty="0" smtClean="0"/>
              <a:t>Стање гладовања наступа онда када организам почиње да користи резерве хранљивих материја које је створио у стању ситости. Ово стање траје све док се храна поново не унесе </a:t>
            </a:r>
          </a:p>
          <a:p>
            <a:r>
              <a:rPr lang="sr-Cyrl-RS" sz="2400" dirty="0" smtClean="0"/>
              <a:t>Пад гликемије је стимулус за почетак лучења глукагона из панкреаса, док секреција инсулина престаје</a:t>
            </a:r>
          </a:p>
          <a:p>
            <a:r>
              <a:rPr lang="sr-Cyrl-RS" sz="2400" dirty="0" smtClean="0"/>
              <a:t>Базално стање је стање у коме се налазимо ујутру након 12 сати гладовања и проспаване ноћи</a:t>
            </a:r>
          </a:p>
          <a:p>
            <a:r>
              <a:rPr lang="sr-Cyrl-RS" sz="2400" dirty="0" smtClean="0"/>
              <a:t>У стању гладовања покрећу се механизми којима је циљ одржавање концентрације глукозе  и осталих хранљивих материја у крви у оквирима неопходним за нормално функционисање виталних органа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61447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Стање гладовања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У почетним стадијумима гладовања као извор енергије користе се залихе хранљивих материја</a:t>
            </a:r>
          </a:p>
          <a:p>
            <a:r>
              <a:rPr lang="sr-Cyrl-RS" sz="2400" dirty="0" smtClean="0"/>
              <a:t>Јетра одржава ниво глукозе у крви током гладовања и има пресудну улогу у преживљавању</a:t>
            </a:r>
          </a:p>
          <a:p>
            <a:r>
              <a:rPr lang="sr-Cyrl-RS" sz="2400" dirty="0" smtClean="0"/>
              <a:t>У почетним стадијумима гладовања разлажу се резерве гликогена у јетри и глукоза ослобађа у крв путем које доспева до периферних ткива. Залихе гликогена које јетра садржи се потроше обично у оквиру 18 сати гладовања</a:t>
            </a:r>
          </a:p>
          <a:p>
            <a:r>
              <a:rPr lang="sr-Cyrl-RS" sz="2400" dirty="0" smtClean="0"/>
              <a:t>Током гладовања које траје дуже одржавање гликемије се постиже процесом глуконеогенезе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87098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Стање гладовања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Триацилглицероли масног ткива су основни извор енергије током гладовања. Они су извор масних киселина које су квантитативно најбогатији извор енергије, а хидролиза триацилглицероал масног ткива је регулисан хормоном глукагоном који активира ензим хормон-сензитивну липазу</a:t>
            </a:r>
          </a:p>
          <a:p>
            <a:r>
              <a:rPr lang="sr-Cyrl-RS" sz="2400" dirty="0" smtClean="0"/>
              <a:t>Различита ткива директно оксидују масне киселине </a:t>
            </a:r>
          </a:p>
          <a:p>
            <a:r>
              <a:rPr lang="sr-Cyrl-RS" sz="2400" dirty="0" smtClean="0"/>
              <a:t>Јетра ствара кетонска тела од ацетил-СоА насталог оксидацијом масних киселина из масног ткива. Кетонска тела користе друга ткива и њиховом оксидацијом обезбеђују енергију током гладовања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93642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Метаболизам хранљивих материја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Метаболизам представља скуп свих хемијских реакција које се дешавају у живим организмима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Метаболизам чине анаболизам и катаболизам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Анаболизам чине реакције у којима се формирају већи молекули од мањих при чему се троши енергија, најчешће у облику АТР-а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Катаболизам је скуп метаболичких путева којима се већи молекули разлажу до мањих при чему се ослобађа енергија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Катаболизам обезбеђује енергију за анаболизам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Амфиболички путеви укључују и катаболизам и анаболизам (нпр. циклус лимунске киселине)</a:t>
            </a:r>
          </a:p>
          <a:p>
            <a:pPr>
              <a:buFont typeface="Wingdings" pitchFamily="2" charset="2"/>
              <a:buChar char="ü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05507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Стање гладовања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CS" sz="2400" dirty="0"/>
              <a:t>Након 3 до 5 дана гладовања, тело улази у стање изгладнелости, смањује се коришћење кетонских тела у мишићима. Јетра, међутим наставља да преводи масне киселине у кетонска тела. Концентрација кетонских тела у крви се повећава. Мозак почиње да узима кетонска тела из крви и да их оксидује како би дошао до енергије. У овим условима</a:t>
            </a:r>
            <a:r>
              <a:rPr lang="sr-Cyrl-CS" sz="2400" dirty="0"/>
              <a:t>, </a:t>
            </a:r>
            <a:r>
              <a:rPr lang="sr-Latn-CS" sz="2400" dirty="0"/>
              <a:t>мозгу је потребно мање глукозе него након  ноћног </a:t>
            </a:r>
            <a:r>
              <a:rPr lang="sr-Latn-CS" sz="2400" dirty="0" smtClean="0"/>
              <a:t>гладовања</a:t>
            </a:r>
            <a:endParaRPr lang="sr-Cyrl-RS" sz="2400" dirty="0" smtClean="0"/>
          </a:p>
          <a:p>
            <a:r>
              <a:rPr lang="sr-Cyrl-RS" sz="2400" dirty="0" smtClean="0"/>
              <a:t>Г</a:t>
            </a:r>
            <a:r>
              <a:rPr lang="sr-Latn-CS" sz="2400" dirty="0" smtClean="0"/>
              <a:t>луконеогенеза </a:t>
            </a:r>
            <a:r>
              <a:rPr lang="sr-Latn-CS" sz="2400" dirty="0"/>
              <a:t>је једини процес </a:t>
            </a:r>
            <a:r>
              <a:rPr lang="sr-Cyrl-RS" sz="2400" dirty="0" smtClean="0"/>
              <a:t>у стању продуженог гладовања </a:t>
            </a:r>
            <a:r>
              <a:rPr lang="sr-Latn-CS" sz="2400" dirty="0" smtClean="0"/>
              <a:t>којим </a:t>
            </a:r>
            <a:r>
              <a:rPr lang="sr-Latn-CS" sz="2400" dirty="0"/>
              <a:t>јетра снабдева крв глукозом. Аминокиселине добијене разлагањем протеина и даље служе као основни извор угљеника за глуконеогенезу у јетри.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3438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Стање гладовања</a:t>
            </a:r>
            <a:endParaRPr lang="en-US" sz="3200" dirty="0"/>
          </a:p>
        </p:txBody>
      </p:sp>
      <p:pic>
        <p:nvPicPr>
          <p:cNvPr id="5" name="Content Placeholder 4" descr="C:\Users\s.andjelkovic\Downloads\Krvni sud novo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8229600" cy="4953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9614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FF0000"/>
                </a:solidFill>
              </a:rPr>
              <a:t>Стање гладовања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CS" sz="2400" dirty="0" smtClean="0"/>
              <a:t>Т</a:t>
            </a:r>
            <a:r>
              <a:rPr lang="sr-Latn-CS" sz="2400" dirty="0" smtClean="0"/>
              <a:t>ри </a:t>
            </a:r>
            <a:r>
              <a:rPr lang="sr-Latn-CS" sz="2400" dirty="0"/>
              <a:t>кључна контролна елемента која одређују да ли ће се хранљиве материје метаболи</a:t>
            </a:r>
            <a:r>
              <a:rPr lang="sr-Cyrl-CS" sz="2400" dirty="0"/>
              <a:t>сати </a:t>
            </a:r>
            <a:r>
              <a:rPr lang="sr-Latn-CS" sz="2400" dirty="0"/>
              <a:t>или складиш</a:t>
            </a:r>
            <a:r>
              <a:rPr lang="sr-Cyrl-CS" sz="2400" dirty="0" smtClean="0"/>
              <a:t>тити</a:t>
            </a:r>
            <a:r>
              <a:rPr lang="sr-Cyrl-RS" sz="2400" dirty="0"/>
              <a:t> </a:t>
            </a:r>
            <a:r>
              <a:rPr lang="sr-Cyrl-RS" sz="2400" dirty="0" smtClean="0"/>
              <a:t>су: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sr-Latn-CS" sz="2400" dirty="0" smtClean="0"/>
              <a:t>хормони</a:t>
            </a:r>
            <a:r>
              <a:rPr lang="sr-Latn-CS" sz="2400" dirty="0"/>
              <a:t>, </a:t>
            </a:r>
            <a:endParaRPr lang="en-US" sz="2400" dirty="0"/>
          </a:p>
          <a:p>
            <a:r>
              <a:rPr lang="sr-Latn-CS" sz="2400" dirty="0" smtClean="0"/>
              <a:t>концентрација </a:t>
            </a:r>
            <a:r>
              <a:rPr lang="sr-Latn-CS" sz="2400" dirty="0"/>
              <a:t>доступних хранљивих материја и </a:t>
            </a:r>
            <a:endParaRPr lang="en-US" sz="2400" dirty="0"/>
          </a:p>
          <a:p>
            <a:r>
              <a:rPr lang="sr-Latn-CS" sz="2400" dirty="0" smtClean="0"/>
              <a:t>енергетске </a:t>
            </a:r>
            <a:r>
              <a:rPr lang="sr-Latn-CS" sz="2400" dirty="0"/>
              <a:t>потребе организма</a:t>
            </a:r>
            <a:r>
              <a:rPr lang="sr-Cyrl-CS" sz="2400" dirty="0"/>
              <a:t>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8866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Дневна потрошња енергије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Latn-BA" sz="2400" dirty="0" smtClean="0"/>
          </a:p>
          <a:p>
            <a:r>
              <a:rPr lang="sr-Cyrl-RS" sz="2400" dirty="0" smtClean="0"/>
              <a:t>Базални метаболизам је количина енергије неопходна за одржавање виталних функција организма у стању мировања</a:t>
            </a:r>
          </a:p>
          <a:p>
            <a:r>
              <a:rPr lang="sr-Cyrl-RS" sz="2400" dirty="0" smtClean="0"/>
              <a:t>Базални метаболизам се изражава у </a:t>
            </a:r>
            <a:r>
              <a:rPr lang="en-US" sz="2400" dirty="0" smtClean="0"/>
              <a:t>kcal</a:t>
            </a:r>
            <a:r>
              <a:rPr lang="sr-Cyrl-RS" sz="2400" dirty="0" smtClean="0"/>
              <a:t>/дан или кЈ/дан</a:t>
            </a:r>
          </a:p>
          <a:p>
            <a:pPr marL="0" indent="0"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 1са</a:t>
            </a:r>
            <a:r>
              <a:rPr lang="en-US" sz="2400" dirty="0" smtClean="0"/>
              <a:t>l</a:t>
            </a:r>
            <a:r>
              <a:rPr lang="sr-Latn-BA" sz="2400" dirty="0" smtClean="0"/>
              <a:t>=4.1686J</a:t>
            </a:r>
          </a:p>
          <a:p>
            <a:r>
              <a:rPr lang="sr-Latn-BA" sz="2400" dirty="0" smtClean="0"/>
              <a:t>Ka</a:t>
            </a:r>
            <a:r>
              <a:rPr lang="sr-Cyrl-RS" sz="2400" dirty="0" smtClean="0"/>
              <a:t>лорија се користи као мерило енергије у метаболизму</a:t>
            </a:r>
          </a:p>
          <a:p>
            <a:r>
              <a:rPr lang="sr-Cyrl-RS" sz="2400" dirty="0" smtClean="0"/>
              <a:t>1</a:t>
            </a:r>
            <a:r>
              <a:rPr lang="sr-Latn-BA" sz="2400" dirty="0" smtClean="0"/>
              <a:t>cal </a:t>
            </a:r>
            <a:r>
              <a:rPr lang="sr-Cyrl-RS" sz="2400" dirty="0" smtClean="0"/>
              <a:t>представља енергију потребу за повећање температуре 1</a:t>
            </a:r>
            <a:r>
              <a:rPr lang="sr-Latn-BA" sz="2400" dirty="0" smtClean="0"/>
              <a:t>g</a:t>
            </a:r>
            <a:r>
              <a:rPr lang="sr-Cyrl-RS" sz="2400" dirty="0" smtClean="0"/>
              <a:t> воде за 1°С</a:t>
            </a:r>
            <a:endParaRPr lang="sr-Latn-BA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1016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Базални метаболизам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Базални метаболизам зависи од више фактора:</a:t>
            </a:r>
          </a:p>
          <a:p>
            <a:pPr lvl="1"/>
            <a:r>
              <a:rPr lang="sr-Cyrl-RS" sz="2000" dirty="0" smtClean="0"/>
              <a:t>Пол (виши је код мушкараца него код жена)</a:t>
            </a:r>
          </a:p>
          <a:p>
            <a:pPr lvl="1"/>
            <a:r>
              <a:rPr lang="sr-Cyrl-RS" sz="2000" dirty="0" smtClean="0"/>
              <a:t>Телесна температура (са порастом телесне температуре расте брзина базалног метаболизма)</a:t>
            </a:r>
          </a:p>
          <a:p>
            <a:pPr lvl="1"/>
            <a:r>
              <a:rPr lang="sr-Cyrl-RS" sz="2000" dirty="0" smtClean="0"/>
              <a:t>Спољашња температура (расте са хладноћи)</a:t>
            </a:r>
          </a:p>
          <a:p>
            <a:pPr lvl="1"/>
            <a:r>
              <a:rPr lang="sr-Cyrl-RS" sz="2000" dirty="0" smtClean="0"/>
              <a:t>Тиреоидни статус (расте код хипертиреоидизма)</a:t>
            </a:r>
          </a:p>
          <a:p>
            <a:pPr lvl="1"/>
            <a:r>
              <a:rPr lang="sr-Cyrl-RS" sz="2000" dirty="0" smtClean="0"/>
              <a:t>Трудноћа и лактација (убрзан метаболизам)</a:t>
            </a:r>
          </a:p>
          <a:p>
            <a:pPr lvl="1"/>
            <a:r>
              <a:rPr lang="sr-Cyrl-RS" sz="2000" dirty="0" smtClean="0"/>
              <a:t>Старост (смањује се са годинама)</a:t>
            </a:r>
          </a:p>
          <a:p>
            <a:r>
              <a:rPr lang="sr-Cyrl-RS" sz="2400" dirty="0" smtClean="0"/>
              <a:t>Грубо се базални метаболизам може израчунати множењем телесне масе са 24</a:t>
            </a:r>
            <a:r>
              <a:rPr lang="sr-Latn-BA" sz="2400" dirty="0" smtClean="0"/>
              <a:t>kcal/</a:t>
            </a:r>
            <a:r>
              <a:rPr lang="sr-Cyrl-RS" sz="2400" dirty="0" smtClean="0"/>
              <a:t>дан, али постоје прецизније формуле за израчунавање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5923865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Дневна потрошња енергије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Постоји више формула за израчунавање базалног метаболизма</a:t>
            </a:r>
          </a:p>
          <a:p>
            <a:pPr marL="0" indent="0"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</a:t>
            </a:r>
            <a:r>
              <a:rPr lang="en-US" sz="2400" dirty="0" smtClean="0"/>
              <a:t>Harris</a:t>
            </a:r>
            <a:r>
              <a:rPr lang="sr-Cyrl-RS" sz="2400" dirty="0" smtClean="0"/>
              <a:t>-</a:t>
            </a:r>
            <a:r>
              <a:rPr lang="en-US" sz="2400" dirty="0" smtClean="0"/>
              <a:t>Benedict</a:t>
            </a:r>
            <a:r>
              <a:rPr lang="sr-Cyrl-RS" sz="2400" dirty="0" smtClean="0"/>
              <a:t>  -ова формула</a:t>
            </a:r>
          </a:p>
          <a:p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21218997"/>
              </p:ext>
            </p:extLst>
          </p:nvPr>
        </p:nvGraphicFramePr>
        <p:xfrm>
          <a:off x="838199" y="3429001"/>
          <a:ext cx="7543800" cy="1676399"/>
        </p:xfrm>
        <a:graphic>
          <a:graphicData uri="http://schemas.openxmlformats.org/drawingml/2006/table">
            <a:tbl>
              <a:tblPr/>
              <a:tblGrid>
                <a:gridCol w="2819400"/>
                <a:gridCol w="4724400"/>
              </a:tblGrid>
              <a:tr h="838199"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Мушкарци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BMR = (10 × </a:t>
                      </a:r>
                      <a:r>
                        <a:rPr lang="sr-Cyrl-RS" dirty="0" smtClean="0">
                          <a:effectLst/>
                        </a:rPr>
                        <a:t>маса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r>
                        <a:rPr lang="sr-Cyrl-RS" dirty="0" smtClean="0">
                          <a:effectLst/>
                        </a:rPr>
                        <a:t>у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r>
                        <a:rPr lang="en-US" dirty="0">
                          <a:effectLst/>
                        </a:rPr>
                        <a:t>kg) + (6.25 × </a:t>
                      </a:r>
                      <a:r>
                        <a:rPr lang="sr-Cyrl-RS" dirty="0" smtClean="0">
                          <a:effectLst/>
                        </a:rPr>
                        <a:t>висина у </a:t>
                      </a:r>
                      <a:r>
                        <a:rPr lang="en-US" dirty="0" smtClean="0">
                          <a:effectLst/>
                        </a:rPr>
                        <a:t>cm</a:t>
                      </a:r>
                      <a:r>
                        <a:rPr lang="en-US" dirty="0">
                          <a:effectLst/>
                        </a:rPr>
                        <a:t>) - (5 × </a:t>
                      </a:r>
                      <a:r>
                        <a:rPr lang="sr-Cyrl-RS" dirty="0" smtClean="0">
                          <a:effectLst/>
                        </a:rPr>
                        <a:t>године старости</a:t>
                      </a:r>
                      <a:r>
                        <a:rPr lang="en-US" dirty="0" smtClean="0">
                          <a:effectLst/>
                        </a:rPr>
                        <a:t>) </a:t>
                      </a:r>
                      <a:r>
                        <a:rPr lang="en-US" dirty="0">
                          <a:effectLst/>
                        </a:rPr>
                        <a:t>+ 5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Жене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BMR = (10 × </a:t>
                      </a:r>
                      <a:r>
                        <a:rPr lang="sr-Cyrl-RS" dirty="0" smtClean="0">
                          <a:effectLst/>
                        </a:rPr>
                        <a:t>маса у </a:t>
                      </a:r>
                      <a:r>
                        <a:rPr lang="en-US" dirty="0" smtClean="0">
                          <a:effectLst/>
                        </a:rPr>
                        <a:t>kg</a:t>
                      </a:r>
                      <a:r>
                        <a:rPr lang="en-US" dirty="0">
                          <a:effectLst/>
                        </a:rPr>
                        <a:t>) + (6.25 × </a:t>
                      </a:r>
                      <a:r>
                        <a:rPr lang="sr-Cyrl-RS" dirty="0" smtClean="0">
                          <a:effectLst/>
                        </a:rPr>
                        <a:t>висина у </a:t>
                      </a:r>
                      <a:r>
                        <a:rPr lang="en-US" dirty="0" smtClean="0">
                          <a:effectLst/>
                        </a:rPr>
                        <a:t>cm</a:t>
                      </a:r>
                      <a:r>
                        <a:rPr lang="en-US" dirty="0">
                          <a:effectLst/>
                        </a:rPr>
                        <a:t>) - (5 × </a:t>
                      </a:r>
                      <a:r>
                        <a:rPr lang="sr-Cyrl-RS" dirty="0" smtClean="0">
                          <a:effectLst/>
                        </a:rPr>
                        <a:t>године старости</a:t>
                      </a:r>
                      <a:r>
                        <a:rPr lang="en-US" dirty="0" smtClean="0">
                          <a:effectLst/>
                        </a:rPr>
                        <a:t>) </a:t>
                      </a:r>
                      <a:r>
                        <a:rPr lang="en-US" dirty="0">
                          <a:effectLst/>
                        </a:rPr>
                        <a:t>- 161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827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Дневна потрошња енергије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1600" y="1676400"/>
            <a:ext cx="6096000" cy="4555336"/>
          </a:xfrm>
        </p:spPr>
      </p:pic>
    </p:spTree>
    <p:extLst>
      <p:ext uri="{BB962C8B-B14F-4D97-AF65-F5344CB8AC3E}">
        <p14:creationId xmlns:p14="http://schemas.microsoft.com/office/powerpoint/2010/main" xmlns="" val="29000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Дневна потрошња енергије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sr-Cyrl-RS" sz="2400" dirty="0"/>
              <a:t>Дневне потребе за енергијом зависе од базалног метаболизма и енергије потребне за обављање различитих активности </a:t>
            </a:r>
          </a:p>
          <a:p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9220221"/>
              </p:ext>
            </p:extLst>
          </p:nvPr>
        </p:nvGraphicFramePr>
        <p:xfrm>
          <a:off x="990600" y="2743200"/>
          <a:ext cx="6400800" cy="3812300"/>
        </p:xfrm>
        <a:graphic>
          <a:graphicData uri="http://schemas.openxmlformats.org/drawingml/2006/table">
            <a:tbl>
              <a:tblPr/>
              <a:tblGrid>
                <a:gridCol w="1905000"/>
                <a:gridCol w="2743200"/>
                <a:gridCol w="1752600"/>
              </a:tblGrid>
              <a:tr h="37870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bg1"/>
                          </a:solidFill>
                          <a:effectLst/>
                        </a:rPr>
                        <a:t>Активност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bg1"/>
                          </a:solidFill>
                          <a:effectLst/>
                        </a:rPr>
                        <a:t>Пример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bg1"/>
                          </a:solidFill>
                          <a:effectLst/>
                        </a:rPr>
                        <a:t>Дневна потреба за енергијом</a:t>
                      </a:r>
                      <a:endParaRPr lang="en-US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743051"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Седентарна или лаке вежбе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sz="1800" dirty="0" smtClean="0">
                          <a:effectLst/>
                        </a:rPr>
                        <a:t>Студент који мало или ни мало вежба</a:t>
                      </a:r>
                      <a:endParaRPr lang="en-US" sz="180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effectLst/>
                        </a:rPr>
                        <a:t>BMR x </a:t>
                      </a:r>
                      <a:r>
                        <a:rPr lang="en-US" dirty="0" smtClean="0">
                          <a:effectLst/>
                        </a:rPr>
                        <a:t>1.3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965967"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Активно или умерено активно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Особа која</a:t>
                      </a:r>
                      <a:r>
                        <a:rPr lang="sr-Cyrl-RS" baseline="0" dirty="0" smtClean="0">
                          <a:effectLst/>
                        </a:rPr>
                        <a:t> трчи по 1 сат дневно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effectLst/>
                        </a:rPr>
                        <a:t>BMR x 1.76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1188882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effectLst/>
                        </a:rPr>
                        <a:t>Jaka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r>
                        <a:rPr lang="sr-Cyrl-RS" baseline="0" dirty="0" smtClean="0">
                          <a:effectLst/>
                        </a:rPr>
                        <a:t>физичка активност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Особа која плива 2 сата дневно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effectLst/>
                        </a:rPr>
                        <a:t>BMR x 2.25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0900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Индекс телесне масе – </a:t>
            </a:r>
            <a:r>
              <a:rPr lang="en-US" sz="3200" dirty="0" smtClean="0">
                <a:solidFill>
                  <a:srgbClr val="C00000"/>
                </a:solidFill>
              </a:rPr>
              <a:t>Body</a:t>
            </a:r>
            <a:r>
              <a:rPr lang="sr-Latn-BA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mass index BMI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Индекс телесне масе је једноставни показатељ ухрањености одрасле особе</a:t>
            </a:r>
          </a:p>
          <a:p>
            <a:r>
              <a:rPr lang="en-US" sz="2400" dirty="0" smtClean="0"/>
              <a:t>BMI</a:t>
            </a:r>
            <a:r>
              <a:rPr lang="sr-Cyrl-RS" sz="2400" dirty="0" smtClean="0"/>
              <a:t> се израчунава тако што се телесна маса у килограмима подели квадратом висине изражене у метрима</a:t>
            </a:r>
          </a:p>
          <a:p>
            <a:pPr marL="0" indent="0" algn="ctr">
              <a:buNone/>
            </a:pPr>
            <a:r>
              <a:rPr lang="en-US" sz="2400" dirty="0" smtClean="0"/>
              <a:t>BMI</a:t>
            </a:r>
            <a:r>
              <a:rPr lang="sr-Cyrl-RS" sz="2400" dirty="0" smtClean="0"/>
              <a:t>=</a:t>
            </a:r>
            <a:r>
              <a:rPr lang="sr-Latn-BA" sz="2400" dirty="0" smtClean="0"/>
              <a:t>m/h²           (kg/m²)</a:t>
            </a:r>
          </a:p>
          <a:p>
            <a:pPr marL="0" indent="0" algn="ctr">
              <a:buNone/>
            </a:pPr>
            <a:endParaRPr lang="sr-Latn-BA" sz="2400" dirty="0" smtClean="0"/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16395270"/>
              </p:ext>
            </p:extLst>
          </p:nvPr>
        </p:nvGraphicFramePr>
        <p:xfrm>
          <a:off x="1066800" y="3886200"/>
          <a:ext cx="6477000" cy="1828800"/>
        </p:xfrm>
        <a:graphic>
          <a:graphicData uri="http://schemas.openxmlformats.org/drawingml/2006/table">
            <a:tbl>
              <a:tblPr/>
              <a:tblGrid>
                <a:gridCol w="2855452"/>
                <a:gridCol w="3621548"/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BMI</a:t>
                      </a:r>
                      <a:endParaRPr lang="sr-Cyrl-R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>
                          <a:effectLst/>
                        </a:rPr>
                        <a:t>Класификација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&lt;18,5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>
                          <a:effectLst/>
                        </a:rPr>
                        <a:t>Неухрањеност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18,5 - 24,9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>
                          <a:effectLst/>
                        </a:rPr>
                        <a:t>Идеална маса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25 - 29,9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>
                          <a:effectLst/>
                        </a:rPr>
                        <a:t>Прекомерна маса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/>
                        </a:rPr>
                        <a:t>&gt;</a:t>
                      </a:r>
                      <a:r>
                        <a:rPr lang="sr-Latn-BA" dirty="0" smtClean="0">
                          <a:effectLst/>
                        </a:rPr>
                        <a:t>3</a:t>
                      </a:r>
                      <a:r>
                        <a:rPr lang="en-US" dirty="0" smtClean="0">
                          <a:effectLst/>
                        </a:rPr>
                        <a:t>0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Гојазност</a:t>
                      </a:r>
                      <a:endParaRPr lang="sr-Cyrl-R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060825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Врсте хранљивих материја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1" y="1600200"/>
            <a:ext cx="6241988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3415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Преглед метаболизма хранљивих материја</a:t>
            </a:r>
            <a:endParaRPr lang="en-US" sz="32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0328"/>
            <a:ext cx="8077199" cy="4985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1377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Потребе и препоруке у исхрани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sz="2400" dirty="0" smtClean="0"/>
              <a:t>Организам за нормално функционисање захтева снабдевање нутријентима који обезбеђују енргију, градивни материјал и компоненте неопходне за одржавање хомеостазе и одвијање хемијских реакција у ћелијама</a:t>
            </a:r>
          </a:p>
          <a:p>
            <a:r>
              <a:rPr lang="sr-Cyrl-RS" sz="2400" dirty="0" smtClean="0"/>
              <a:t>Нутријенти</a:t>
            </a:r>
          </a:p>
          <a:p>
            <a:pPr lvl="1"/>
            <a:r>
              <a:rPr lang="sr-Cyrl-RS" sz="2000" dirty="0" smtClean="0"/>
              <a:t>Макронутритијенти (угљени хидрати, протеини и масти)</a:t>
            </a:r>
          </a:p>
          <a:p>
            <a:pPr lvl="1"/>
            <a:r>
              <a:rPr lang="sr-Cyrl-RS" sz="2000" dirty="0" smtClean="0"/>
              <a:t>Микронутријенти (витамини и минерали)</a:t>
            </a:r>
          </a:p>
          <a:p>
            <a:r>
              <a:rPr lang="sr-Cyrl-RS" sz="2400" dirty="0" smtClean="0"/>
              <a:t>У задовољавању енергетских потреба организма најзначајнију улогу имају угљени хидрати и масти, али и протеини</a:t>
            </a:r>
          </a:p>
          <a:p>
            <a:r>
              <a:rPr lang="sr-Cyrl-RS" sz="2400" dirty="0" smtClean="0"/>
              <a:t>За раст и развој ткива неопходни су протеини, минерали , елементи у трагу и витамини</a:t>
            </a:r>
          </a:p>
          <a:p>
            <a:r>
              <a:rPr lang="sr-Cyrl-RS" sz="2400" dirty="0" smtClean="0"/>
              <a:t>За метаболичку контролу неопходни су вода, протеини и витамини, али и минерали и елементи у трагу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04107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Потребе и препоруке у исхрани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За микронутријенте постоји препоручени дневни унос (</a:t>
            </a:r>
            <a:r>
              <a:rPr lang="sr-Latn-BA" sz="2400" dirty="0" smtClean="0"/>
              <a:t>RDA – </a:t>
            </a:r>
            <a:r>
              <a:rPr lang="en-US" sz="2400" dirty="0" smtClean="0"/>
              <a:t>Recommended</a:t>
            </a:r>
            <a:r>
              <a:rPr lang="sr-Latn-BA" sz="2400" dirty="0" smtClean="0"/>
              <a:t> </a:t>
            </a:r>
            <a:r>
              <a:rPr lang="en-US" sz="2400" dirty="0" smtClean="0"/>
              <a:t>Dietary Allowances</a:t>
            </a:r>
            <a:r>
              <a:rPr lang="sr-Latn-BA" sz="2400" dirty="0" smtClean="0"/>
              <a:t>) koj</a:t>
            </a:r>
            <a:r>
              <a:rPr lang="sr-Cyrl-RS" sz="2400" dirty="0" smtClean="0"/>
              <a:t>им се осигурава потреба организма за тим нутријентом</a:t>
            </a:r>
          </a:p>
          <a:p>
            <a:r>
              <a:rPr lang="sr-Latn-BA" sz="2400" dirty="0" smtClean="0"/>
              <a:t>RDA</a:t>
            </a:r>
            <a:r>
              <a:rPr lang="sr-Cyrl-RS" sz="2400" dirty="0" smtClean="0"/>
              <a:t> за појединачне нутријенте се одређује на основу мерења њиховог уноса у популацији која не показује симптоме дефицијенције </a:t>
            </a:r>
          </a:p>
          <a:p>
            <a:r>
              <a:rPr lang="sr-Cyrl-RS" sz="2400" dirty="0" smtClean="0"/>
              <a:t>Енергетски </a:t>
            </a:r>
            <a:r>
              <a:rPr lang="sr-Latn-BA" sz="2400" dirty="0" smtClean="0"/>
              <a:t>RDA</a:t>
            </a:r>
            <a:r>
              <a:rPr lang="sr-Cyrl-RS" sz="2400" dirty="0" smtClean="0"/>
              <a:t> (за нутријенте богате енергијом) се одређује као просечан унос референтне групе. Енергетске потребе зависе од врсте активности којом се појединац бави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19123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Потребе и препоруке у исхрани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Различите врсте макронутритијен</a:t>
            </a:r>
            <a:r>
              <a:rPr lang="sr-Latn-BA" sz="2400" dirty="0" smtClean="0"/>
              <a:t>a</a:t>
            </a:r>
            <a:r>
              <a:rPr lang="sr-Cyrl-RS" sz="2400" dirty="0" smtClean="0"/>
              <a:t>та се разликују по енергетском садржају који обезбеђују сво</a:t>
            </a:r>
            <a:r>
              <a:rPr lang="sr-Latn-BA" sz="2400" dirty="0" smtClean="0"/>
              <a:t>j</a:t>
            </a:r>
            <a:r>
              <a:rPr lang="sr-Cyrl-RS" sz="2400" dirty="0" smtClean="0"/>
              <a:t>ом оксидацијом, а који се мери калориметријом</a:t>
            </a:r>
          </a:p>
          <a:p>
            <a:r>
              <a:rPr lang="sr-Cyrl-RS" sz="2400" dirty="0" smtClean="0"/>
              <a:t>Угљени хидрати 400</a:t>
            </a:r>
            <a:r>
              <a:rPr lang="en-US" sz="2400" dirty="0" smtClean="0"/>
              <a:t>kcal</a:t>
            </a:r>
            <a:r>
              <a:rPr lang="sr-Latn-BA" sz="2400" dirty="0" smtClean="0"/>
              <a:t>/100g</a:t>
            </a:r>
          </a:p>
          <a:p>
            <a:r>
              <a:rPr lang="sr-Cyrl-RS" sz="2400" dirty="0" smtClean="0"/>
              <a:t>Масти 900</a:t>
            </a:r>
            <a:r>
              <a:rPr lang="en-US" sz="2400" dirty="0" smtClean="0"/>
              <a:t>kcal</a:t>
            </a:r>
            <a:r>
              <a:rPr lang="sr-Latn-BA" sz="2400" dirty="0" smtClean="0"/>
              <a:t>/100g</a:t>
            </a:r>
            <a:endParaRPr lang="sr-Cyrl-RS" sz="2400" dirty="0" smtClean="0"/>
          </a:p>
          <a:p>
            <a:r>
              <a:rPr lang="sr-Cyrl-RS" sz="2400" dirty="0" smtClean="0"/>
              <a:t>Протеини немају униформну калоријску вредност због различитог садржаја аминокиселина, али просечан протеин садржи око 400</a:t>
            </a:r>
            <a:r>
              <a:rPr lang="en-US" sz="2400" dirty="0"/>
              <a:t>kcal</a:t>
            </a:r>
            <a:r>
              <a:rPr lang="sr-Latn-BA" sz="2400" dirty="0"/>
              <a:t>/100g</a:t>
            </a:r>
          </a:p>
          <a:p>
            <a:pPr lvl="1"/>
            <a:endParaRPr lang="sr-Latn-BA" sz="20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9208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Угљени хидрати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43000"/>
            <a:ext cx="8229600" cy="5701145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Угљених хидрата су главни извор енергије у просечној балансираној исхрани (45-65%). Осим енергетске улоге, неопходни су нпр. за синтезу неких неесенцијалних аминокиселина</a:t>
            </a:r>
          </a:p>
          <a:p>
            <a:r>
              <a:rPr lang="sr-Cyrl-RS" sz="2400" dirty="0" smtClean="0"/>
              <a:t>Главни извори угљених хидрата су сложени угљени хидрати (скроб и дијететска влакна) и прости (шећер)</a:t>
            </a:r>
          </a:p>
          <a:p>
            <a:endParaRPr lang="en-US" sz="2400" dirty="0" smtClean="0"/>
          </a:p>
          <a:p>
            <a:endParaRPr lang="sr-Cyrl-RS" sz="2400" dirty="0" smtClean="0"/>
          </a:p>
          <a:p>
            <a:pPr lvl="8"/>
            <a:endParaRPr lang="en-US" sz="1200" dirty="0"/>
          </a:p>
        </p:txBody>
      </p:sp>
      <p:pic>
        <p:nvPicPr>
          <p:cNvPr id="4101" name="Picture 5" descr="D:\New folder\Marija\BIOHEMIJA\2018.19\IASF Med.biohemija\carbs слоѕ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657600"/>
            <a:ext cx="4648200" cy="29718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0655" y="3657601"/>
            <a:ext cx="4253346" cy="2971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145890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Угљени хидрати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400" dirty="0"/>
              <a:t> Г</a:t>
            </a:r>
            <a:r>
              <a:rPr lang="sr-Cyrl-RS" sz="2400" dirty="0" smtClean="0"/>
              <a:t>ликемијски </a:t>
            </a:r>
            <a:r>
              <a:rPr lang="sr-Cyrl-RS" sz="2400" dirty="0"/>
              <a:t>индекс (ГИ) </a:t>
            </a:r>
            <a:r>
              <a:rPr lang="sr-Cyrl-RS" sz="2400" dirty="0" smtClean="0"/>
              <a:t>неке намирнице је број </a:t>
            </a:r>
            <a:r>
              <a:rPr lang="sr-Cyrl-RS" sz="2400" dirty="0"/>
              <a:t>који одражава интензитет лучења </a:t>
            </a:r>
            <a:r>
              <a:rPr lang="sr-Cyrl-RS" sz="2400" dirty="0" smtClean="0"/>
              <a:t>инсулина</a:t>
            </a:r>
            <a:r>
              <a:rPr lang="sr-Cyrl-RS" sz="2400" dirty="0"/>
              <a:t> након </a:t>
            </a:r>
            <a:r>
              <a:rPr lang="sr-Cyrl-RS" sz="2400" dirty="0" smtClean="0"/>
              <a:t>њеног уношења. Препоручује се уношење угљених хидрата са ниским ГИ</a:t>
            </a:r>
          </a:p>
          <a:p>
            <a:r>
              <a:rPr lang="sr-Cyrl-RS" sz="2400" dirty="0" smtClean="0"/>
              <a:t>Низак </a:t>
            </a:r>
            <a:r>
              <a:rPr lang="sr-Cyrl-RS" sz="2400" dirty="0"/>
              <a:t>ГИ (&lt;55) даје дуго осећај ситости, одржава ниво </a:t>
            </a:r>
            <a:r>
              <a:rPr lang="sr-Cyrl-RS" sz="2400" dirty="0" smtClean="0"/>
              <a:t>енергије, спречава нагло лучење инсулина и стварање масних наслага</a:t>
            </a:r>
            <a:endParaRPr lang="sr-Cyrl-RS" sz="2400" dirty="0"/>
          </a:p>
          <a:p>
            <a:pPr marL="0" indent="0"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</a:t>
            </a:r>
            <a:r>
              <a:rPr lang="sr-Cyrl-RS" sz="2000" dirty="0" smtClean="0"/>
              <a:t>(интегралне житарице, интегралне тестенине, свеж грашак)</a:t>
            </a:r>
            <a:endParaRPr lang="sr-Latn-BA" sz="2000" dirty="0" smtClean="0"/>
          </a:p>
          <a:p>
            <a:pPr marL="457200" lvl="1" indent="0">
              <a:buNone/>
            </a:pPr>
            <a:r>
              <a:rPr lang="ru-RU" sz="2400" dirty="0" smtClean="0"/>
              <a:t>Средњи</a:t>
            </a:r>
            <a:r>
              <a:rPr lang="sr-Latn-BA" sz="2400" dirty="0" smtClean="0"/>
              <a:t> GI 56-69</a:t>
            </a:r>
            <a:r>
              <a:rPr lang="sr-Cyrl-RS" sz="2400" dirty="0" smtClean="0"/>
              <a:t> </a:t>
            </a:r>
          </a:p>
          <a:p>
            <a:pPr marL="457200" lvl="1" indent="0">
              <a:buNone/>
            </a:pPr>
            <a:r>
              <a:rPr lang="sr-Cyrl-RS" sz="2000" dirty="0" smtClean="0"/>
              <a:t>(грожђе, банана, колачи...)</a:t>
            </a:r>
          </a:p>
          <a:p>
            <a:pPr marL="457200" lvl="1" indent="0">
              <a:buNone/>
            </a:pPr>
            <a:r>
              <a:rPr lang="sr-Latn-BA" sz="2400" dirty="0" smtClean="0"/>
              <a:t>&gt;</a:t>
            </a:r>
            <a:r>
              <a:rPr lang="ru-RU" sz="2400" dirty="0" smtClean="0"/>
              <a:t> 70 </a:t>
            </a:r>
            <a:r>
              <a:rPr lang="ru-RU" sz="2400" dirty="0"/>
              <a:t>висок </a:t>
            </a:r>
            <a:r>
              <a:rPr lang="ru-RU" sz="2400" dirty="0" smtClean="0"/>
              <a:t>ГИ </a:t>
            </a:r>
          </a:p>
          <a:p>
            <a:pPr marL="400050" lvl="2" indent="0">
              <a:buNone/>
            </a:pPr>
            <a:r>
              <a:rPr lang="ru-RU" sz="2000" dirty="0" smtClean="0"/>
              <a:t>(</a:t>
            </a:r>
            <a:r>
              <a:rPr lang="sr-Cyrl-RS" sz="1600" dirty="0" smtClean="0"/>
              <a:t>печени </a:t>
            </a:r>
            <a:r>
              <a:rPr lang="sr-Cyrl-RS" sz="1600" dirty="0"/>
              <a:t>кромпир, кувана шаргарепа, мед, чипс, вафли, лубеница...)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7017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Протеини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Протеини су неопходни у исхрани јер обезбеђују аминокиселине за синтезу телесних протеина као и непротеинских  биолошки активних молекула</a:t>
            </a:r>
          </a:p>
          <a:p>
            <a:r>
              <a:rPr lang="sr-Cyrl-RS" sz="2400" dirty="0" smtClean="0"/>
              <a:t>Протеини из различитих врста хране се међусобно разликују по следећим карактеристикама:</a:t>
            </a:r>
          </a:p>
          <a:p>
            <a:pPr lvl="1"/>
            <a:r>
              <a:rPr lang="sr-Cyrl-RS" sz="2000" dirty="0" smtClean="0"/>
              <a:t>Биолошкој вредности</a:t>
            </a:r>
          </a:p>
          <a:p>
            <a:pPr lvl="1"/>
            <a:r>
              <a:rPr lang="sr-Cyrl-RS" sz="2000" dirty="0" smtClean="0"/>
              <a:t>Сварљивости</a:t>
            </a:r>
          </a:p>
          <a:p>
            <a:pPr lvl="1"/>
            <a:r>
              <a:rPr lang="sr-Cyrl-RS" sz="2000" dirty="0" smtClean="0"/>
              <a:t>Нето искористљивости</a:t>
            </a:r>
          </a:p>
          <a:p>
            <a:r>
              <a:rPr lang="sr-Cyrl-RS" sz="2400" dirty="0" smtClean="0"/>
              <a:t>Статус протеина у организму се процењује мерењем концентрације албумина у серуму (статус је адекватан ако је концентрација албумина &gt;35</a:t>
            </a:r>
            <a:r>
              <a:rPr lang="en-US" sz="2400" dirty="0" smtClean="0"/>
              <a:t>g</a:t>
            </a:r>
            <a:r>
              <a:rPr lang="sr-Latn-BA" sz="2400" dirty="0" smtClean="0"/>
              <a:t>/l)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06759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Протеини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</a:t>
            </a:r>
            <a:r>
              <a:rPr lang="sr-Cyrl-RS" sz="2400" dirty="0" smtClean="0"/>
              <a:t>инимални дневни унос протеина износи 0.45</a:t>
            </a:r>
            <a:r>
              <a:rPr lang="en-US" sz="2400" dirty="0" smtClean="0"/>
              <a:t>g</a:t>
            </a:r>
            <a:r>
              <a:rPr lang="sr-Latn-BA" sz="2400" dirty="0" smtClean="0"/>
              <a:t>/kg</a:t>
            </a:r>
            <a:r>
              <a:rPr lang="sr-Cyrl-RS" sz="2400" dirty="0" smtClean="0"/>
              <a:t> телесне масе под претпоставком потпуне апсорпције и искористљивости протеина, мада је у многим земљама  препоручени минимални унос 0.8</a:t>
            </a:r>
            <a:r>
              <a:rPr lang="sr-Latn-BA" sz="2400" dirty="0" smtClean="0"/>
              <a:t>g/kg</a:t>
            </a:r>
          </a:p>
          <a:p>
            <a:r>
              <a:rPr lang="sr-Cyrl-RS" sz="2400" dirty="0" smtClean="0"/>
              <a:t>Удео протеина у укупном дневном калоријском уносу треба да буде око 10-</a:t>
            </a:r>
            <a:r>
              <a:rPr lang="sr-Latn-BA" sz="2400" dirty="0" smtClean="0"/>
              <a:t>1</a:t>
            </a:r>
            <a:r>
              <a:rPr lang="sr-Cyrl-RS" sz="2400" dirty="0" smtClean="0"/>
              <a:t>5% </a:t>
            </a:r>
          </a:p>
          <a:p>
            <a:endParaRPr lang="en-US" sz="2400" dirty="0"/>
          </a:p>
        </p:txBody>
      </p:sp>
      <p:pic>
        <p:nvPicPr>
          <p:cNvPr id="4" name="Picture 2" descr="D:\New folder\Marija\BIOHEMIJA\2018.19\IASF Med.biohemija\садрзај протеи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63321"/>
            <a:ext cx="8229600" cy="309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7551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Протеини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Дијета са високим садржајем протеина се често користи у циљу повећања мишићне масе, али и губитка вишка масти пошто протеинска храна даје јачи ефекат засићења него храна богата угљеним хидратима и мастима</a:t>
            </a:r>
          </a:p>
          <a:p>
            <a:r>
              <a:rPr lang="sr-Cyrl-RS" sz="2400" dirty="0" smtClean="0"/>
              <a:t>Високопротеинска исхрана утиче на повећање брзине гломеруларне филтрације што дугорочно може да доведе оштећења бубрега, па се са повећаним уносом протеина препоручује и повећан унос воде </a:t>
            </a:r>
          </a:p>
          <a:p>
            <a:r>
              <a:rPr lang="sr-Cyrl-RS" sz="2400" dirty="0" smtClean="0"/>
              <a:t>Високопротеинска исхрана је фактор ризика за појаву бубрежних каменаца код предиспонираних особа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74572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Протеини – садржај у намирницама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15909132"/>
              </p:ext>
            </p:extLst>
          </p:nvPr>
        </p:nvGraphicFramePr>
        <p:xfrm>
          <a:off x="457200" y="1851501"/>
          <a:ext cx="8229600" cy="438912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effectLst/>
                        </a:rPr>
                        <a:t>Храна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effectLst/>
                        </a:rPr>
                        <a:t>Садржеј</a:t>
                      </a:r>
                      <a:r>
                        <a:rPr lang="sr-Cyrl-RS" baseline="0" dirty="0" smtClean="0">
                          <a:effectLst/>
                        </a:rPr>
                        <a:t> протеина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соја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88</a:t>
                      </a:r>
                      <a:r>
                        <a:rPr lang="en-US" dirty="0" smtClean="0">
                          <a:effectLst/>
                        </a:rPr>
                        <a:t>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концентрат сурутке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до </a:t>
                      </a:r>
                      <a:r>
                        <a:rPr lang="en-US" dirty="0" smtClean="0">
                          <a:effectLst/>
                        </a:rPr>
                        <a:t>89</a:t>
                      </a:r>
                      <a:r>
                        <a:rPr lang="en-US" dirty="0">
                          <a:effectLst/>
                        </a:rPr>
                        <a:t>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dirty="0" smtClean="0">
                          <a:solidFill>
                            <a:schemeClr val="tx1"/>
                          </a:solidFill>
                          <a:effectLst/>
                        </a:rPr>
                        <a:t>спанаћ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34%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кикирики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24</a:t>
                      </a:r>
                      <a:r>
                        <a:rPr lang="en-US" dirty="0" smtClean="0">
                          <a:effectLst/>
                        </a:rPr>
                        <a:t>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бифтек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27 to 34</a:t>
                      </a:r>
                      <a:r>
                        <a:rPr lang="en-US" dirty="0" smtClean="0">
                          <a:effectLst/>
                        </a:rPr>
                        <a:t>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пилеће груди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31</a:t>
                      </a:r>
                      <a:r>
                        <a:rPr lang="en-US" dirty="0" smtClean="0">
                          <a:effectLst/>
                        </a:rPr>
                        <a:t>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лосос 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25</a:t>
                      </a:r>
                      <a:r>
                        <a:rPr lang="en-US" dirty="0" smtClean="0">
                          <a:effectLst/>
                        </a:rPr>
                        <a:t>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пармезан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35%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туна (конзерва)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19</a:t>
                      </a:r>
                      <a:r>
                        <a:rPr lang="en-US" dirty="0" smtClean="0">
                          <a:effectLst/>
                        </a:rPr>
                        <a:t>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dirty="0" smtClean="0">
                          <a:solidFill>
                            <a:schemeClr val="tx1"/>
                          </a:solidFill>
                          <a:effectLst/>
                        </a:rPr>
                        <a:t>јаје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13%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sr-Cyrl-RS" dirty="0" smtClean="0">
                          <a:solidFill>
                            <a:schemeClr val="tx1"/>
                          </a:solidFill>
                          <a:effectLst/>
                        </a:rPr>
                        <a:t>пасуљ</a:t>
                      </a: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effectLst/>
                        </a:rPr>
                        <a:t>10%</a:t>
                      </a:r>
                      <a:endParaRPr lang="en-US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4577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Квалитет протеина 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685800"/>
            <a:ext cx="57912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6082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Преглед метаболизма хранљивих материја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805" y="1600200"/>
            <a:ext cx="8217257" cy="4495799"/>
          </a:xfrm>
        </p:spPr>
      </p:pic>
    </p:spTree>
    <p:extLst>
      <p:ext uri="{BB962C8B-B14F-4D97-AF65-F5344CB8AC3E}">
        <p14:creationId xmlns:p14="http://schemas.microsoft.com/office/powerpoint/2010/main" xmlns="" val="90229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Масти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Масти имају енергетску, градивну и регулаторну улогу</a:t>
            </a:r>
          </a:p>
          <a:p>
            <a:r>
              <a:rPr lang="sr-Cyrl-RS" sz="2400" dirty="0" smtClean="0"/>
              <a:t>Препоручени  удео масти у исхрани је 20-35% од укупног калоријског уноса</a:t>
            </a:r>
          </a:p>
          <a:p>
            <a:r>
              <a:rPr lang="sr-Cyrl-RS" sz="2400" dirty="0" smtClean="0"/>
              <a:t>Важан је однос унетих засићених, мононезасићених и нарочито полинезасићених масних киселина које су есенцијалне</a:t>
            </a:r>
          </a:p>
          <a:p>
            <a:r>
              <a:rPr lang="sr-Cyrl-RS" sz="2400" dirty="0" smtClean="0"/>
              <a:t>Најновије препоруке указују на бенефит од већег удела мононезасићених масних киселина пошто повећан удео полинезасићених масних киселина доводи до појаве штетних продуката липидне пероксидације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97333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Пирамида исхране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Пирамида исхране представља шематски приказ оптималног уноса појединих врста и количине намирница</a:t>
            </a:r>
          </a:p>
          <a:p>
            <a:r>
              <a:rPr lang="sr-Cyrl-RS" sz="2400" dirty="0" smtClean="0"/>
              <a:t>Све намирнице су подељене на пет група</a:t>
            </a:r>
          </a:p>
          <a:p>
            <a:pPr lvl="1"/>
            <a:r>
              <a:rPr lang="sr-Cyrl-RS" sz="2000" dirty="0" smtClean="0"/>
              <a:t>Хлеб, цереалије, пиринач и тестенине       40%</a:t>
            </a:r>
          </a:p>
          <a:p>
            <a:pPr lvl="1"/>
            <a:r>
              <a:rPr lang="sr-Cyrl-RS" sz="2000" dirty="0" smtClean="0"/>
              <a:t>Поврће  18%</a:t>
            </a:r>
          </a:p>
          <a:p>
            <a:pPr lvl="1"/>
            <a:r>
              <a:rPr lang="sr-Cyrl-RS" sz="2000" dirty="0" smtClean="0"/>
              <a:t>Воће  17%</a:t>
            </a:r>
          </a:p>
          <a:p>
            <a:pPr lvl="1"/>
            <a:r>
              <a:rPr lang="sr-Cyrl-RS" sz="2000" dirty="0" smtClean="0"/>
              <a:t>Млеко, јогурт и млечни производи 10%</a:t>
            </a:r>
          </a:p>
          <a:p>
            <a:pPr lvl="1"/>
            <a:r>
              <a:rPr lang="en-US" sz="2000" dirty="0" smtClean="0"/>
              <a:t> </a:t>
            </a:r>
            <a:r>
              <a:rPr lang="sr-Cyrl-RS" sz="2000" dirty="0" smtClean="0"/>
              <a:t>месо, риба јаја, легуминозе и орашасти плодови </a:t>
            </a:r>
            <a:r>
              <a:rPr lang="en-US" sz="2000" dirty="0" smtClean="0"/>
              <a:t>10</a:t>
            </a:r>
            <a:r>
              <a:rPr lang="en-US" sz="2000" dirty="0"/>
              <a:t>% </a:t>
            </a:r>
            <a:endParaRPr lang="sr-Cyrl-RS" sz="2000" dirty="0" smtClean="0"/>
          </a:p>
          <a:p>
            <a:pPr lvl="1"/>
            <a:r>
              <a:rPr lang="sr-Cyrl-RS" sz="2000" dirty="0" smtClean="0"/>
              <a:t>Масноће, уље, слаткиши   </a:t>
            </a:r>
            <a:r>
              <a:rPr lang="en-US" sz="2000" dirty="0" smtClean="0"/>
              <a:t>5</a:t>
            </a:r>
            <a:r>
              <a:rPr lang="en-US" sz="2000" dirty="0"/>
              <a:t>%</a:t>
            </a:r>
            <a:endParaRPr lang="sr-Cyrl-RS" sz="20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47950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Пирамида исхране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1219200"/>
            <a:ext cx="7772400" cy="51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850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Врсте хранљивих материја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Угљени хидрати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Протеини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/>
              <a:t>Липиди</a:t>
            </a:r>
          </a:p>
          <a:p>
            <a:pPr>
              <a:buFont typeface="Wingdings" pitchFamily="2" charset="2"/>
              <a:buChar char="ü"/>
            </a:pPr>
            <a:endParaRPr lang="sr-Cyrl-RS" sz="2400" dirty="0"/>
          </a:p>
          <a:p>
            <a:pPr marL="0" indent="0">
              <a:buNone/>
            </a:pPr>
            <a:r>
              <a:rPr lang="sr-Cyrl-RS" sz="2400" dirty="0" smtClean="0"/>
              <a:t>Све хранљиве материје је неопходно уносити у адекватним количинама како би се организму обезбедила енергија као и градивни елементи за биосинтетске процесе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400" dirty="0" smtClean="0"/>
              <a:t>Хранљиве материје унете у вишку складиште се у организму</a:t>
            </a:r>
          </a:p>
          <a:p>
            <a:pPr marL="0" indent="0">
              <a:buNone/>
            </a:pPr>
            <a:r>
              <a:rPr lang="sr-Cyrl-RS" sz="2400" dirty="0" smtClean="0"/>
              <a:t>и користе у недостатку егзогено унетих хранљивих материја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67818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Стање ситости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sr-Latn-CS" sz="2400" dirty="0" smtClean="0"/>
              <a:t>Стање у коме се одвија процес варења и апсорпције хранљивих материја сматра се стањем ситости</a:t>
            </a:r>
            <a:endParaRPr lang="en-US" sz="2400" dirty="0" smtClean="0"/>
          </a:p>
          <a:p>
            <a:endParaRPr lang="en-US" sz="24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1981199"/>
            <a:ext cx="8229600" cy="449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592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Метаболизам глукозе у стању ситости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sz="2400" dirty="0"/>
              <a:t>У стању ситости панкреас лучи хормон </a:t>
            </a:r>
            <a:r>
              <a:rPr lang="sr-Cyrl-RS" sz="2400" dirty="0" smtClean="0"/>
              <a:t>инсулин</a:t>
            </a:r>
            <a:endParaRPr lang="sr-Latn-RS" sz="2400" dirty="0" smtClean="0"/>
          </a:p>
          <a:p>
            <a:r>
              <a:rPr lang="sr-Cyrl-RS" sz="2400" dirty="0" smtClean="0"/>
              <a:t>Након апсорпције, глукоза путем порталног крвотока доспева у јетру где се делом оксидује при чему се ствара енергија у облику АТР</a:t>
            </a:r>
          </a:p>
          <a:p>
            <a:r>
              <a:rPr lang="sr-Cyrl-RS" sz="2400" dirty="0" smtClean="0"/>
              <a:t>Остатак глукозе се преводи у гликоген – резервни полисахарид  - капацитет јетре за складиштење гликогена -до 300гр </a:t>
            </a:r>
          </a:p>
          <a:p>
            <a:r>
              <a:rPr lang="sr-Cyrl-RS" sz="2400" dirty="0" smtClean="0"/>
              <a:t>Вишак глукозе се преводи у триацилглицероле који се уграђују у липопротеине веома мале густине – </a:t>
            </a:r>
            <a:r>
              <a:rPr lang="en-US" sz="2400" dirty="0" smtClean="0"/>
              <a:t>VLDL </a:t>
            </a:r>
            <a:r>
              <a:rPr lang="sr-Cyrl-RS" sz="2400" dirty="0" smtClean="0"/>
              <a:t>и ослобађају у циркулацију</a:t>
            </a:r>
          </a:p>
          <a:p>
            <a:r>
              <a:rPr lang="sr-Cyrl-RS" sz="2400" dirty="0" smtClean="0"/>
              <a:t>Глукоза из ентероцита коју јетра није метаболички обрадила одлази у периферна ткива која је користе за добијање енергије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404655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solidFill>
                  <a:srgbClr val="C00000"/>
                </a:solidFill>
              </a:rPr>
              <a:t>Метаболизам глукозе у стању ситости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sz="2400" dirty="0" smtClean="0"/>
              <a:t>Инсулин стимулише улазак глукозе у мишићне ћелије и поспешује процес гликолизе и гликогенезе којим се допуњавају резерве гликогена потрошене при физичкој активности</a:t>
            </a:r>
          </a:p>
          <a:p>
            <a:r>
              <a:rPr lang="sr-Cyrl-RS" sz="2400" dirty="0"/>
              <a:t>Главни метаболички пут у који се укључује молекул глукозе у ћелијама је гликолиза – серија од десет реакција путем којих се глукоза разлаже на два молекула пирувата уз нето добитак два молекула </a:t>
            </a:r>
            <a:r>
              <a:rPr lang="sr-Cyrl-RS" sz="2400" dirty="0" smtClean="0"/>
              <a:t>АТР</a:t>
            </a:r>
          </a:p>
          <a:p>
            <a:r>
              <a:rPr lang="sr-Cyrl-RS" sz="2400" dirty="0" smtClean="0"/>
              <a:t>Даље разлагање пирувата до угљен диоксида и воде је могуће у митохондријама и то у аеробним условима, најпре кроз Р</a:t>
            </a:r>
            <a:r>
              <a:rPr lang="en-US" sz="2400" dirty="0" smtClean="0"/>
              <a:t>DH</a:t>
            </a:r>
            <a:r>
              <a:rPr lang="sr-Cyrl-RS" sz="2400" dirty="0" smtClean="0"/>
              <a:t> комплекс, а затим путем циклуса лимунске киселине</a:t>
            </a:r>
          </a:p>
          <a:p>
            <a:r>
              <a:rPr lang="sr-Cyrl-RS" sz="2400" dirty="0" smtClean="0"/>
              <a:t>Циклус лимунске киселине је повезан са респираторним ланцем који производи енергију у облику АТР</a:t>
            </a:r>
          </a:p>
          <a:p>
            <a:endParaRPr lang="sr-Cyrl-RS" sz="2400" dirty="0" smtClean="0"/>
          </a:p>
          <a:p>
            <a:endParaRPr lang="sr-Cyrl-R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99976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solidFill>
                  <a:srgbClr val="C00000"/>
                </a:solidFill>
              </a:rPr>
              <a:t>Метаболизам глукозе у стању ситости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dirty="0"/>
              <a:t>Адипоцити оксидују глукозу</a:t>
            </a:r>
            <a:r>
              <a:rPr lang="sr-Cyrl-CS" sz="2400" dirty="0"/>
              <a:t> процесом гликолизе</a:t>
            </a:r>
            <a:r>
              <a:rPr lang="it-IT" sz="2400" dirty="0"/>
              <a:t> због добијања енергије</a:t>
            </a:r>
            <a:r>
              <a:rPr lang="sr-Latn-BA" sz="2400" dirty="0"/>
              <a:t>,</a:t>
            </a:r>
            <a:r>
              <a:rPr lang="it-IT" sz="2400" dirty="0"/>
              <a:t> али је, такође, користе и као извор остатака глицерола у молекулу триацилглицерола који се депонује у овим ћелијама</a:t>
            </a:r>
            <a:endParaRPr lang="sr-Cyrl-RS" sz="2400" dirty="0"/>
          </a:p>
          <a:p>
            <a:r>
              <a:rPr lang="sr-Cyrl-RS" sz="2400" dirty="0"/>
              <a:t>Еритроцити</a:t>
            </a:r>
            <a:r>
              <a:rPr lang="en-US" sz="2400" dirty="0"/>
              <a:t>, </a:t>
            </a:r>
            <a:r>
              <a:rPr lang="sr-Cyrl-RS" sz="2400" dirty="0"/>
              <a:t>ћелије нервног ткива</a:t>
            </a:r>
            <a:r>
              <a:rPr lang="en-US" sz="2400" dirty="0"/>
              <a:t>, </a:t>
            </a:r>
            <a:r>
              <a:rPr lang="sr-Cyrl-RS" sz="2400" dirty="0"/>
              <a:t>ћелије медуле бубрега и сперматозоиди су зависни од глукозе  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610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1896</TotalTime>
  <Words>1982</Words>
  <Application>Microsoft Office PowerPoint</Application>
  <PresentationFormat>On-screen Show (4:3)</PresentationFormat>
  <Paragraphs>218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Slide 1</vt:lpstr>
      <vt:lpstr>Метаболизам хранљивих материја</vt:lpstr>
      <vt:lpstr>Преглед метаболизма хранљивих материја</vt:lpstr>
      <vt:lpstr>Преглед метаболизма хранљивих материја</vt:lpstr>
      <vt:lpstr>Врсте хранљивих материја</vt:lpstr>
      <vt:lpstr>Стање ситости</vt:lpstr>
      <vt:lpstr>Метаболизам глукозе у стању ситости</vt:lpstr>
      <vt:lpstr>Метаболизам глукозе у стању ситости</vt:lpstr>
      <vt:lpstr>Метаболизам глукозе у стању ситости</vt:lpstr>
      <vt:lpstr>Метаболизам глукозе у стању ситости</vt:lpstr>
      <vt:lpstr>Метаболизам у стању ситости</vt:lpstr>
      <vt:lpstr>Метаболизам липида у стању ситости</vt:lpstr>
      <vt:lpstr>Метаболизам липида</vt:lpstr>
      <vt:lpstr>Метаболизам липида</vt:lpstr>
      <vt:lpstr>Метаболизам липопротеина</vt:lpstr>
      <vt:lpstr>Складиштење масти</vt:lpstr>
      <vt:lpstr>Стање гладовања</vt:lpstr>
      <vt:lpstr>Стање гладовања</vt:lpstr>
      <vt:lpstr>Стање гладовања</vt:lpstr>
      <vt:lpstr>Стање гладовања</vt:lpstr>
      <vt:lpstr>Стање гладовања</vt:lpstr>
      <vt:lpstr>Стање гладовања</vt:lpstr>
      <vt:lpstr>Дневна потрошња енергије</vt:lpstr>
      <vt:lpstr>Базални метаболизам</vt:lpstr>
      <vt:lpstr>Дневна потрошња енергије</vt:lpstr>
      <vt:lpstr>Дневна потрошња енергије</vt:lpstr>
      <vt:lpstr>Дневна потрошња енергије</vt:lpstr>
      <vt:lpstr>Индекс телесне масе – Body mass index BMI</vt:lpstr>
      <vt:lpstr>Врсте хранљивих материја</vt:lpstr>
      <vt:lpstr>Потребе и препоруке у исхрани</vt:lpstr>
      <vt:lpstr>Потребе и препоруке у исхрани</vt:lpstr>
      <vt:lpstr>Потребе и препоруке у исхрани</vt:lpstr>
      <vt:lpstr>Угљени хидрати</vt:lpstr>
      <vt:lpstr>Угљени хидрати</vt:lpstr>
      <vt:lpstr>Протеини</vt:lpstr>
      <vt:lpstr>Протеини</vt:lpstr>
      <vt:lpstr>Протеини</vt:lpstr>
      <vt:lpstr>Протеини – садржај у намирницама</vt:lpstr>
      <vt:lpstr>Квалитет протеина </vt:lpstr>
      <vt:lpstr>Масти</vt:lpstr>
      <vt:lpstr>Пирамида исхране</vt:lpstr>
      <vt:lpstr>Пирамида исхране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ФАКУЛТЕТ МЕДИЦИНСКИХ НАУКА УНИВЕРЗИТЕТ У КРАГУЈЕВЦУ ИАСФ, __, прва недеља Катедра за општу и клиничку биохемију</dc:title>
  <dc:creator>Windows User</dc:creator>
  <cp:lastModifiedBy>KC KG Lab</cp:lastModifiedBy>
  <cp:revision>99</cp:revision>
  <dcterms:created xsi:type="dcterms:W3CDTF">2018-06-06T16:47:42Z</dcterms:created>
  <dcterms:modified xsi:type="dcterms:W3CDTF">2019-09-10T08:05:48Z</dcterms:modified>
</cp:coreProperties>
</file>